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Paragraph 3 mainly about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ways of saving electricity.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advantages of the project.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effects of greenhouse gases.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costs of running companies.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18028" y="925972"/>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2205736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段落大意题。根据第三段中的</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solar panel project is good for the environment and economy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经济</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太阳能板项目对环境和经济都有益处。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并结</a:t>
            </a:r>
            <a:r>
              <a:rPr lang="zh-CN" altLang="zh-CN" b="1" spc="-16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合下文内容可知，本段主要介绍这个项目的好处。故选</a:t>
            </a:r>
            <a:r>
              <a:rPr lang="en-US" altLang="zh-CN" b="1" spc="-16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pc="-16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16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986673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5745"/>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the purpose of the two new projects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cut pollution.	B. To plant more trees.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use more energy.	D. To produce electricity.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09402" y="925972"/>
            <a:ext cx="518091" cy="646331"/>
          </a:xfrm>
          <a:prstGeom prst="rect">
            <a:avLst/>
          </a:prstGeom>
        </p:spPr>
        <p:txBody>
          <a:bodyPr wrap="none">
            <a:spAutoFit/>
          </a:bodyPr>
          <a:lstStyle/>
          <a:p>
            <a:r>
              <a:rPr lang="en-US" altLang="zh-CN" sz="3600"/>
              <a:t>A</a:t>
            </a:r>
            <a:endParaRPr lang="zh-CN" altLang="en-US"/>
          </a:p>
        </p:txBody>
      </p:sp>
      <p:sp>
        <p:nvSpPr>
          <p:cNvPr id="4" name="内容占位符 2"/>
          <p:cNvSpPr txBox="1">
            <a:spLocks/>
          </p:cNvSpPr>
          <p:nvPr/>
        </p:nvSpPr>
        <p:spPr bwMode="auto">
          <a:xfrm>
            <a:off x="360854" y="3261716"/>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推理判断题。根据最后一段中的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purpose of the two new projects is to further cut pollution</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可知，这两个新项目的目的是进一步减少污染。故选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69529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text most probably from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 diary.	B. A newspaper.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 guidebook.	D. A storybook.</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656074" y="963476"/>
            <a:ext cx="4803002" cy="545335"/>
          </a:xfrm>
          <a:prstGeom prst="rect">
            <a:avLst/>
          </a:prstGeom>
        </p:spPr>
      </p:pic>
      <p:sp>
        <p:nvSpPr>
          <p:cNvPr id="4" name="矩形 3"/>
          <p:cNvSpPr/>
          <p:nvPr/>
        </p:nvSpPr>
        <p:spPr>
          <a:xfrm>
            <a:off x="1129641" y="921603"/>
            <a:ext cx="492443" cy="646331"/>
          </a:xfrm>
          <a:prstGeom prst="rect">
            <a:avLst/>
          </a:prstGeom>
        </p:spPr>
        <p:txBody>
          <a:bodyPr wrap="none">
            <a:spAutoFit/>
          </a:bodyPr>
          <a:lstStyle/>
          <a:p>
            <a:r>
              <a:rPr lang="en-US" altLang="zh-CN" sz="3600"/>
              <a:t>B</a:t>
            </a:r>
            <a:endParaRPr lang="zh-CN" altLang="en-US"/>
          </a:p>
        </p:txBody>
      </p:sp>
      <p:sp>
        <p:nvSpPr>
          <p:cNvPr id="5" name="内容占位符 3"/>
          <p:cNvSpPr txBox="1">
            <a:spLocks/>
          </p:cNvSpPr>
          <p:nvPr/>
        </p:nvSpPr>
        <p:spPr bwMode="auto">
          <a:xfrm>
            <a:off x="360854" y="4029331"/>
            <a:ext cx="1148584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推理判断题。本文介绍了雄安商务服务中心的太</a:t>
            </a:r>
            <a:r>
              <a:rPr lang="zh-CN" altLang="zh-CN" b="1" spc="-16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阳能板项目，所以推测本文可能出现在报纸上。故选</a:t>
            </a:r>
            <a:r>
              <a:rPr lang="en-US" altLang="zh-CN" b="1" spc="-16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pc="-16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16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86484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3"/>
            <a:ext cx="11485848" cy="5392223"/>
          </a:xfrm>
          <a:prstGeom prst="rect">
            <a:avLst/>
          </a:prstGeom>
        </p:spPr>
      </p:pic>
      <p:pic>
        <p:nvPicPr>
          <p:cNvPr id="10" name="译文.eps" descr="id:2147487336;FounderCES"/>
          <p:cNvPicPr/>
          <p:nvPr/>
        </p:nvPicPr>
        <p:blipFill>
          <a:blip r:embed="rId3"/>
          <a:stretch>
            <a:fillRect/>
          </a:stretch>
        </p:blipFill>
        <p:spPr>
          <a:xfrm>
            <a:off x="550590" y="3200787"/>
            <a:ext cx="1224136" cy="378439"/>
          </a:xfrm>
          <a:prstGeom prst="rect">
            <a:avLst/>
          </a:prstGeom>
        </p:spPr>
      </p:pic>
      <p:pic>
        <p:nvPicPr>
          <p:cNvPr id="11" name="分析.eps" descr="id:2147487343;FounderCES"/>
          <p:cNvPicPr/>
          <p:nvPr/>
        </p:nvPicPr>
        <p:blipFill>
          <a:blip r:embed="rId4"/>
          <a:stretch>
            <a:fillRect/>
          </a:stretch>
        </p:blipFill>
        <p:spPr>
          <a:xfrm>
            <a:off x="498522" y="4808160"/>
            <a:ext cx="1250325" cy="386536"/>
          </a:xfrm>
          <a:prstGeom prst="rect">
            <a:avLst/>
          </a:prstGeom>
        </p:spPr>
      </p:pic>
      <p:pic>
        <p:nvPicPr>
          <p:cNvPr id="12" name="图片 11"/>
          <p:cNvPicPr>
            <a:picLocks noChangeAspect="1"/>
          </p:cNvPicPr>
          <p:nvPr/>
        </p:nvPicPr>
        <p:blipFill>
          <a:blip r:embed="rId5"/>
          <a:stretch>
            <a:fillRect/>
          </a:stretch>
        </p:blipFill>
        <p:spPr>
          <a:xfrm>
            <a:off x="364633" y="860916"/>
            <a:ext cx="2850254" cy="553993"/>
          </a:xfrm>
          <a:prstGeom prst="rect">
            <a:avLst/>
          </a:prstGeom>
        </p:spPr>
      </p:pic>
      <p:sp>
        <p:nvSpPr>
          <p:cNvPr id="3" name="内容占位符 2"/>
          <p:cNvSpPr>
            <a:spLocks noGrp="1"/>
          </p:cNvSpPr>
          <p:nvPr>
            <p:ph idx="1"/>
          </p:nvPr>
        </p:nvSpPr>
        <p:spPr>
          <a:xfrm>
            <a:off x="360854" y="1214004"/>
            <a:ext cx="11485848" cy="5078313"/>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Solar panels which cover some buildings are used to provide electricity in the area.</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覆盖</a:t>
            </a:r>
            <a:r>
              <a:rPr lang="zh-CN" altLang="zh-CN">
                <a:latin typeface="Times New Roman" panose="02020603050405020304" pitchFamily="18" charset="0"/>
                <a:ea typeface="楷体" panose="02010609060101010101" pitchFamily="49" charset="-122"/>
                <a:cs typeface="Times New Roman" panose="02020603050405020304" pitchFamily="18" charset="0"/>
              </a:rPr>
              <a:t>一些建筑物的太阳能电池板被用来为该地区提供电力。</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which</a:t>
            </a:r>
            <a:r>
              <a:rPr lang="zh-CN" altLang="zh-CN">
                <a:latin typeface="Times New Roman" panose="02020603050405020304" pitchFamily="18" charset="0"/>
                <a:ea typeface="宋体" panose="02010600030101010101" pitchFamily="2" charset="-122"/>
                <a:cs typeface="Times New Roman" panose="02020603050405020304" pitchFamily="18" charset="0"/>
              </a:rPr>
              <a:t>引导定语从句，修饰先行词</a:t>
            </a:r>
            <a:r>
              <a:rPr lang="en-US" altLang="zh-CN">
                <a:latin typeface="Times New Roman" panose="02020603050405020304" pitchFamily="18" charset="0"/>
                <a:ea typeface="宋体" panose="02010600030101010101" pitchFamily="2" charset="-122"/>
                <a:cs typeface="Times New Roman" panose="02020603050405020304" pitchFamily="18" charset="0"/>
              </a:rPr>
              <a:t>solar panels</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579179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29141" y="1229170"/>
            <a:ext cx="2461689" cy="630975"/>
          </a:xfrm>
          <a:prstGeom prst="rect">
            <a:avLst/>
          </a:prstGeom>
        </p:spPr>
      </p:pic>
      <p:pic>
        <p:nvPicPr>
          <p:cNvPr id="4" name="图片 3"/>
          <p:cNvPicPr>
            <a:picLocks noChangeAspect="1"/>
          </p:cNvPicPr>
          <p:nvPr/>
        </p:nvPicPr>
        <p:blipFill>
          <a:blip r:embed="rId3"/>
          <a:stretch>
            <a:fillRect/>
          </a:stretch>
        </p:blipFill>
        <p:spPr>
          <a:xfrm>
            <a:off x="2989212" y="1988840"/>
            <a:ext cx="6211988" cy="3879160"/>
          </a:xfrm>
          <a:prstGeom prst="rect">
            <a:avLst/>
          </a:prstGeom>
        </p:spPr>
      </p:pic>
    </p:spTree>
    <p:extLst>
      <p:ext uri="{BB962C8B-B14F-4D97-AF65-F5344CB8AC3E}">
        <p14:creationId xmlns:p14="http://schemas.microsoft.com/office/powerpoint/2010/main" val="2852166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clrChange>
              <a:clrFrom>
                <a:srgbClr val="FFFFFF"/>
              </a:clrFrom>
              <a:clrTo>
                <a:srgbClr val="FFFFFF">
                  <a:alpha val="0"/>
                </a:srgbClr>
              </a:clrTo>
            </a:clrChange>
          </a:blip>
          <a:stretch>
            <a:fillRect/>
          </a:stretch>
        </p:blipFill>
        <p:spPr>
          <a:xfrm>
            <a:off x="469955" y="794220"/>
            <a:ext cx="11305257" cy="1494879"/>
          </a:xfrm>
          <a:prstGeom prst="rect">
            <a:avLst/>
          </a:prstGeom>
        </p:spPr>
      </p:pic>
      <p:pic>
        <p:nvPicPr>
          <p:cNvPr id="6" name="图片 5"/>
          <p:cNvPicPr>
            <a:picLocks noChangeAspect="1"/>
          </p:cNvPicPr>
          <p:nvPr/>
        </p:nvPicPr>
        <p:blipFill>
          <a:blip r:embed="rId3"/>
          <a:stretch>
            <a:fillRect/>
          </a:stretch>
        </p:blipFill>
        <p:spPr>
          <a:xfrm>
            <a:off x="550590" y="2496401"/>
            <a:ext cx="3024336" cy="790377"/>
          </a:xfrm>
          <a:prstGeom prst="rect">
            <a:avLst/>
          </a:prstGeom>
        </p:spPr>
      </p:pic>
      <p:sp>
        <p:nvSpPr>
          <p:cNvPr id="7" name="内容占位符 1"/>
          <p:cNvSpPr>
            <a:spLocks noGrp="1"/>
          </p:cNvSpPr>
          <p:nvPr>
            <p:ph idx="1"/>
          </p:nvPr>
        </p:nvSpPr>
        <p:spPr>
          <a:xfrm>
            <a:off x="360854" y="2475437"/>
            <a:ext cx="11485848" cy="1649169"/>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是一篇说明文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介绍了雄安商务服务中心的太阳能板项目</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2"/>
          <p:cNvSpPr txBox="1">
            <a:spLocks/>
          </p:cNvSpPr>
          <p:nvPr/>
        </p:nvSpPr>
        <p:spPr bwMode="auto">
          <a:xfrm>
            <a:off x="360854" y="4050987"/>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河北中考</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552886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836712"/>
            <a:ext cx="11485848" cy="4247317"/>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ever visited Xiong’an Business Service Centre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you know anything special about it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top of the centre’s six buildings, there are about 28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400 solar panels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太阳能板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match perfectly with the traditional Chinese design of the buildings.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47739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585323"/>
          </a:xfrm>
        </p:spPr>
        <p:txBody>
          <a:bodyPr/>
          <a:lstStyle/>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were put together, the solar panels would cover an area of 1.4 standard football fields. These panels now can produce 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electricity that is needed for the centre.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499263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Using local clean energy plays an important role in Xiong’an New Area’s progress. Solar panels which cover some buildings are used to provide electricity in the area. In the future, the solar panel project will produce more electricity. The electricity will first be used by companies in the area, and the rest will be shared.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71124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solar panel project is good for the environment and economy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not only helps to reduce greenhouse gases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温室气体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also lowers electricity costs for companies in the area. The project is expected to produce nearly 3.5 million kWh of electricity. This means that about 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tons of greenhouse gases will be avoided every year.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72524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tabLst>
                <a:tab pos="715963" algn="l"/>
                <a:tab pos="5645150" algn="l"/>
                <a:tab pos="98615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already a number of projects in the area. These projects use solar power and other clean energy. Two new projects will be started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 energy-saving lighting project and a green heating project. The purpose of the two new projects is to further cut pollution. Xiong’an New Area is on the way to becoming a green modern city.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685011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on top of the centre’s six buildings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Solar panels.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Football fields.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 modern business office.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traditional Chinese garden.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00776" y="925972"/>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286487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 top of the centre’s six buildings, there are about 28</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400 solar panels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太阳能板</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可知，该中心的六栋建筑顶部共有约</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28400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块太阳能板。故选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45898522"/>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833</TotalTime>
  <Words>552</Words>
  <Application>Microsoft Office PowerPoint</Application>
  <PresentationFormat>自定义</PresentationFormat>
  <Paragraphs>36</Paragraphs>
  <Slides>15</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15</vt:i4>
      </vt:variant>
    </vt:vector>
  </HeadingPairs>
  <TitlesOfParts>
    <vt:vector size="24"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784</cp:revision>
  <dcterms:created xsi:type="dcterms:W3CDTF">2020-11-06T05:24:00Z</dcterms:created>
  <dcterms:modified xsi:type="dcterms:W3CDTF">2025-09-13T09:49:15Z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